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08D2E5-ABA8-4CE7-9054-8A3B78DF6199}">
  <a:tblStyle styleId="{6708D2E5-ABA8-4CE7-9054-8A3B78DF61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  <a:tblStyle styleId="{179901AF-A95D-4484-8D75-0969B3161744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615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9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39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85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509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56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723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87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89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62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7735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91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54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299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1544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7845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457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495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624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752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4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8751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735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087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36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462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019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039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530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154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60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71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7160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6264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958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1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611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7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64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3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932557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962398" y="5870575"/>
            <a:ext cx="4893957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608957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85800" y="4732864"/>
            <a:ext cx="1013142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5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87464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2" y="3308580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777380"/>
            <a:ext cx="10131425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3505200"/>
            <a:ext cx="10131428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926946" y="-1099079"/>
            <a:ext cx="3649132" cy="1013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7147150" y="2121123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011057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3308580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799" y="4777380"/>
            <a:ext cx="1013142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73670" y="2218266"/>
            <a:ext cx="47090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85800" y="28702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096003" y="2226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4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48201" y="609600"/>
            <a:ext cx="6169025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85800" y="3445932"/>
            <a:ext cx="3680884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3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962400" y="1963735"/>
            <a:ext cx="7197725" cy="242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b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ALL USERS ‘X’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3962400" y="4386262"/>
            <a:ext cx="7197725" cy="1404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2: AMISH KANJI (CPE)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JOEL GARDYASZ (CPE)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JOSH RADICCHI (EE)</a:t>
            </a:r>
          </a:p>
        </p:txBody>
      </p:sp>
      <p:pic>
        <p:nvPicPr>
          <p:cNvPr id="150" name="Shape 150" descr="IMG_1889.jpg"/>
          <p:cNvPicPr preferRelativeResize="0"/>
          <p:nvPr/>
        </p:nvPicPr>
        <p:blipFill rotWithShape="1">
          <a:blip r:embed="rId3">
            <a:alphaModFix/>
          </a:blip>
          <a:srcRect t="42085" b="25742"/>
          <a:stretch/>
        </p:blipFill>
        <p:spPr>
          <a:xfrm>
            <a:off x="516002" y="2604019"/>
            <a:ext cx="5143499" cy="220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BEACONS VS ESTIMOTE STICKERS</a:t>
            </a:r>
          </a:p>
        </p:txBody>
      </p:sp>
      <p:pic>
        <p:nvPicPr>
          <p:cNvPr id="211" name="Shape 211" descr="http://c.fastcompany.net/multisite_files/fastcompany/imagecache/inline-small/inline/2014/08/3034830-inline-i-4-why-ideo-is-bullish-about-nearable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68520" y="459487"/>
            <a:ext cx="24765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http://cdn1.vox-cdn.com/uploads/chorus_asset/file/665450/One1.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25" y="2065867"/>
            <a:ext cx="3562963" cy="23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119" y="1941768"/>
            <a:ext cx="5486399" cy="45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STICKER</a:t>
            </a:r>
          </a:p>
        </p:txBody>
      </p:sp>
      <p:pic>
        <p:nvPicPr>
          <p:cNvPr id="219" name="Shape 219" descr="http://tctechcrunch2011.files.wordpress.com/2014/08/estimote-stickers-nearables-press-kit2.png?w=800&amp;h=6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7235" y="241036"/>
            <a:ext cx="4866215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75204" y="1881200"/>
            <a:ext cx="4688774" cy="3831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Estimote Sticker Beacons?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Size (3 mm thin)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Easier to stick to everyday objects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are Stickers different?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Packets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information</a:t>
            </a:r>
          </a:p>
          <a:p>
            <a:pPr marL="1200150" marR="0" lvl="2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iBeacon/Nearables 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ID, motion, power, voltage, temperature</a:t>
            </a:r>
          </a:p>
        </p:txBody>
      </p:sp>
      <p:graphicFrame>
        <p:nvGraphicFramePr>
          <p:cNvPr id="221" name="Shape 221"/>
          <p:cNvGraphicFramePr/>
          <p:nvPr/>
        </p:nvGraphicFramePr>
        <p:xfrm>
          <a:off x="7521145" y="425926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{6708D2E5-ABA8-4CE7-9054-8A3B78DF6199}</a:tableStyleId>
              </a:tblPr>
              <a:tblGrid>
                <a:gridCol w="2151450"/>
                <a:gridCol w="21514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Manufacturer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Estimote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Product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Sticker Beacons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$99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Quantity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300" cy="145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Estimote SDK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300" cy="364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Instructions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US" sz="1800"/>
              <a:t>Access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Integratable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Multiple environments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Communicated with cloud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1800"/>
              <a:t>Identifier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325" y="2142074"/>
            <a:ext cx="6205500" cy="3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BLUETOOTH LOW ENERGY (BLE)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a range of up to 50 feet away.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reduced energy consumption.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cost effective.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Stays on in the background.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signal strength is not always the strongest.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not have a high bandwidth.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374" y="1951870"/>
            <a:ext cx="7576224" cy="28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85802" y="176693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PUNCH THROUGH</a:t>
            </a:r>
          </a:p>
        </p:txBody>
      </p:sp>
      <p:pic>
        <p:nvPicPr>
          <p:cNvPr id="243" name="Shape 243" descr="PT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68" r="2868"/>
          <a:stretch/>
        </p:blipFill>
        <p:spPr>
          <a:xfrm>
            <a:off x="5015942" y="1960958"/>
            <a:ext cx="7010099" cy="289146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17183" y="1432070"/>
            <a:ext cx="4685897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hardware company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Creator of the Light Blue Bean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Arduino to program the Bean wirelessly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BLE to wirelessly communicate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Punch Through?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a Bluetooth module that you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can program wirelessly.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sell some of the parts that we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need to create the PCB.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24002" y="609602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BLE MODULE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LBM313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Features: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2.4Ghz Bluetooth low energy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rates from 250kbps to 1Mbps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Operating voltage of 2.0V - 3.6V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8051 microcontroller with 256kB of in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system programmable flash and 8kB of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RAM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 descr="Screen Shot 2016-06-30 at 3.56.5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151" y="0"/>
            <a:ext cx="6020848" cy="27322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Shape 252"/>
          <p:cNvGraphicFramePr/>
          <p:nvPr/>
        </p:nvGraphicFramePr>
        <p:xfrm>
          <a:off x="7741540" y="522018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{6708D2E5-ABA8-4CE7-9054-8A3B78DF6199}</a:tableStyleId>
              </a:tblPr>
              <a:tblGrid>
                <a:gridCol w="2151450"/>
                <a:gridCol w="21514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Manufacturer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Punch Through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Product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LBM313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$10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Quantity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85802" y="4682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LAYOUT OF BLE MODEL</a:t>
            </a:r>
          </a:p>
        </p:txBody>
      </p:sp>
      <p:pic>
        <p:nvPicPr>
          <p:cNvPr id="258" name="Shape 258" descr="Screen Shot 2016-07-02 at 2.31.4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13594"/>
            <a:ext cx="10972799" cy="54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 descr="Screen Shot 2016-04-15 at 11.10.4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467" y="2515802"/>
            <a:ext cx="5970532" cy="41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MICROCONTROLLER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ATMEGA328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Low-power CMOS 8-bit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microcontroller.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 on the AVR enhanced RISC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architecture.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the system designer to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optimize power consumption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6" name="Shape 266"/>
          <p:cNvGraphicFramePr/>
          <p:nvPr/>
        </p:nvGraphicFramePr>
        <p:xfrm>
          <a:off x="7651739" y="1019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{6708D2E5-ABA8-4CE7-9054-8A3B78DF6199}</a:tableStyleId>
              </a:tblPr>
              <a:tblGrid>
                <a:gridCol w="2151450"/>
                <a:gridCol w="21514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Manufacturer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Atmel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Product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ATMEGA 328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$4.95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Quantity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Screen Shot 2016-05-23 at 3.15.3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417637"/>
            <a:ext cx="10871199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685802" y="191122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LAYOUT OF MICROCONTROLLER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85802" y="84710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WIRING OF OUR PCB</a:t>
            </a:r>
          </a:p>
        </p:txBody>
      </p:sp>
      <p:pic>
        <p:nvPicPr>
          <p:cNvPr id="278" name="Shape 278" descr="Screen Shot 2016-07-02 at 2.52.5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936" y="2425700"/>
            <a:ext cx="9480290" cy="33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PROBLEM AND MOTIVATION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2802310"/>
            <a:ext cx="10131300" cy="364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misplace items of value all the time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also leave behind their laptops on their way to work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want to create a product that prevents these things from happening as well as a means to locate the lost item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other similar products on the market right now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want to learn from these implementations and make ours better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400" y="1068787"/>
            <a:ext cx="30480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PCB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79728" y="1810308"/>
            <a:ext cx="10131425" cy="4010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PCB is made up of: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Bluetooth module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microcontroller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buzzer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Resistors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Capacitors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N-MOS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smaller components</a:t>
            </a:r>
          </a:p>
        </p:txBody>
      </p:sp>
      <p:pic>
        <p:nvPicPr>
          <p:cNvPr id="285" name="Shape 285" descr="IMG_1888.jpg"/>
          <p:cNvPicPr preferRelativeResize="0"/>
          <p:nvPr/>
        </p:nvPicPr>
        <p:blipFill rotWithShape="1">
          <a:blip r:embed="rId3">
            <a:alphaModFix/>
          </a:blip>
          <a:srcRect l="29351" t="23629" r="23535" b="3566"/>
          <a:stretch/>
        </p:blipFill>
        <p:spPr>
          <a:xfrm>
            <a:off x="8210417" y="0"/>
            <a:ext cx="3231086" cy="49929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Shape 286"/>
          <p:cNvGraphicFramePr/>
          <p:nvPr/>
        </p:nvGraphicFramePr>
        <p:xfrm>
          <a:off x="7241225" y="52330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{6708D2E5-ABA8-4CE7-9054-8A3B78DF6199}</a:tableStyleId>
              </a:tblPr>
              <a:tblGrid>
                <a:gridCol w="2151450"/>
                <a:gridCol w="26149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Manufacturer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OSH Park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Product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Printed circuit boards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$7.75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Quantity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85802" y="203218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09600" y="1455094"/>
            <a:ext cx="4378121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will be using a RGB LED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Used to find item in the dark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can choose different colors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Each color has a different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operating voltage.</a:t>
            </a:r>
          </a:p>
        </p:txBody>
      </p:sp>
      <p:pic>
        <p:nvPicPr>
          <p:cNvPr id="293" name="Shape 293" descr="Screen Shot 2016-07-02 at 2.08.3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400" y="1513758"/>
            <a:ext cx="4961466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SPEAKER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1965325"/>
            <a:ext cx="6843712" cy="3375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speaker’s purpose is to aid the user in locating the device if they are nearby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adds an auditory component for tracking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could not use a standard magnetic driven speaker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would require the addition of an amp which is too big for our design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8350" y="1817685"/>
            <a:ext cx="3048000" cy="17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1" name="Shape 301"/>
          <p:cNvGraphicFramePr/>
          <p:nvPr/>
        </p:nvGraphicFramePr>
        <p:xfrm>
          <a:off x="7648575" y="4068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{179901AF-A95D-4484-8D75-0969B3161744}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Multicomp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Piezo buzzer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7112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SPEAKER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9460" y="1839910"/>
            <a:ext cx="30480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889000" y="2065335"/>
            <a:ext cx="5767387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Therefore we decided to go with a piezoelectric speaker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piezo does not need a magnet to produce sound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Creates sound by passing electric charge through a crystal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a lot less energy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resistant to breaking</a:t>
            </a:r>
          </a:p>
        </p:txBody>
      </p:sp>
      <p:graphicFrame>
        <p:nvGraphicFramePr>
          <p:cNvPr id="309" name="Shape 309"/>
          <p:cNvGraphicFramePr/>
          <p:nvPr/>
        </p:nvGraphicFramePr>
        <p:xfrm>
          <a:off x="7561260" y="4144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{179901AF-A95D-4484-8D75-0969B3161744}</a:tableStyleId>
              </a:tblPr>
              <a:tblGrid>
                <a:gridCol w="2151050"/>
                <a:gridCol w="21510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Multicomp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Piezo buzzer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25" marR="91425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BATTERY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501975" y="2337360"/>
            <a:ext cx="4843500" cy="364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CR2032 (coin cell battery)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Lithium battery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3V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/>
              <a:t>Commonly used in electric devices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/>
              <a:t>Reasoning</a:t>
            </a:r>
          </a:p>
          <a:p>
            <a: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000"/>
              <a:t>Meets voltage requirements of our project</a:t>
            </a:r>
          </a:p>
          <a:p>
            <a: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000"/>
              <a:t>Size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8162925" y="2811460"/>
            <a:ext cx="98107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6785" y="945661"/>
            <a:ext cx="2773499" cy="277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Shape 318"/>
          <p:cNvGraphicFramePr/>
          <p:nvPr/>
        </p:nvGraphicFramePr>
        <p:xfrm>
          <a:off x="6434335" y="4455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{179901AF-A95D-4484-8D75-0969B3161744}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Energizer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CR2032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3.49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Screen Shot 2016-07-23 at 1.57.39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4" b="-43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211141" y="134975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PCB SCHEMATIC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SOFTWARE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35525" y="2382341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</a:pPr>
            <a:r>
              <a:rPr lang="en-US"/>
              <a:t>Arduino IDE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Used to upload sketches MCU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Microcontroller will then use the sketch to communicate with the other components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Had to be able to communicate with the application as well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Application sends instructions to the BLE module</a:t>
            </a: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BLE module sends instructions to the MCU</a:t>
            </a:r>
          </a:p>
          <a:p>
            <a:pPr marL="1828800" marR="0" lvl="3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MCU uses the sketch uploaded via Arduino to fulfill the instructions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204" y="279225"/>
            <a:ext cx="4679675" cy="3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609600" y="58184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PUT IT TOGETHER</a:t>
            </a:r>
          </a:p>
        </p:txBody>
      </p:sp>
      <p:pic>
        <p:nvPicPr>
          <p:cNvPr id="337" name="Shape 337" descr="Screen Shot 2016-07-24 at 8.50.4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325" y="1201174"/>
            <a:ext cx="7923264" cy="53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LEVEL ARCHITECTURE DESIGN </a:t>
            </a:r>
          </a:p>
        </p:txBody>
      </p:sp>
      <p:pic>
        <p:nvPicPr>
          <p:cNvPr id="343" name="Shape 3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7653" y="1632891"/>
            <a:ext cx="8114270" cy="495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ANDROID VS IOS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Testing/Debugging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Written in Swift or objective-C, less code than Java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guide and API reference</a:t>
            </a:r>
          </a:p>
        </p:txBody>
      </p:sp>
      <p:pic>
        <p:nvPicPr>
          <p:cNvPr id="350" name="Shape 350" descr="https://pbs.twimg.com/profile_images/616076655547682816/6gMRtQy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640660" y="2375525"/>
            <a:ext cx="1309475" cy="13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9575656" y="2065866"/>
            <a:ext cx="2197915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  <p:pic>
        <p:nvPicPr>
          <p:cNvPr id="352" name="Shape 352" descr="http://media.indiatimes.in/media/content/2013/Aug/apple_logo_main_article_3_1375942786_540x54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786" y="2313918"/>
            <a:ext cx="1910247" cy="143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 AND OBJECTIVES	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1604173"/>
            <a:ext cx="10131300" cy="364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make it so that people don’t “freak out” when they misplace or leave something behind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will know that they can track it using FAUX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create a device that is easy to use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create a mobile application that enables the user to locate their device and the belonging that it was attached to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075" y="4296050"/>
            <a:ext cx="7413249" cy="20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DEVELOPMENT ENVIRONMENT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Xcode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 dedicated for application design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Programmed using Swift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Integration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Included multiple software tools for creation of UI</a:t>
            </a:r>
          </a:p>
          <a:p>
            <a:pPr marL="1200150" marR="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Creation from scratch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CocoaPods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Dependency manager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for third party libraries to be kept up to date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 simplicity </a:t>
            </a:r>
          </a:p>
        </p:txBody>
      </p:sp>
      <p:pic>
        <p:nvPicPr>
          <p:cNvPr id="359" name="Shape 359" descr="http://a3.mzstatic.com/us/r30/Purple30/v4/f3/d4/1f/f3d41fc1-0925-f078-c19e-ce00e6d724bf/icon25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4202" y="1882775"/>
            <a:ext cx="24383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 descr="http://cdn1.tnwcdn.com/wp-content/blogs.dir/1/files/2015/05/cocoapod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386" y="4679948"/>
            <a:ext cx="31623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- USER INTERFACE</a:t>
            </a:r>
          </a:p>
        </p:txBody>
      </p:sp>
      <p:pic>
        <p:nvPicPr>
          <p:cNvPr id="366" name="Shape 3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92454" y="1598140"/>
            <a:ext cx="2924771" cy="520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1293341" y="2809102"/>
            <a:ext cx="4942702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Labels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Description/Instructions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Buttons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Reconnect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- NOTIFICATIONS</a:t>
            </a:r>
          </a:p>
        </p:txBody>
      </p:sp>
      <p:pic>
        <p:nvPicPr>
          <p:cNvPr id="373" name="Shape 3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34716" y="2408346"/>
            <a:ext cx="6734174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304801" y="2364258"/>
            <a:ext cx="3896496" cy="1338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Reminders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Alerts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75" y="3571521"/>
            <a:ext cx="4128186" cy="31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- NOTIFICATIONS</a:t>
            </a:r>
          </a:p>
        </p:txBody>
      </p:sp>
      <p:pic>
        <p:nvPicPr>
          <p:cNvPr id="381" name="Shape 3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5579" y="1833989"/>
            <a:ext cx="2655543" cy="47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3103" y="1833989"/>
            <a:ext cx="2655544" cy="47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 descr="https://scontent-atl3-1.xx.fbcdn.net/v/t34.0-12/13820574_10209906206201892_1538424635_n.jpg?oh=841bee45a00f135c5ab16fc1a279c852&amp;oe=57922AB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5755" y="1833989"/>
            <a:ext cx="2690583" cy="4792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PRIMARY FUNCTION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19668" y="2800865"/>
            <a:ext cx="4407243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Ranging/Monitoring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Hotter/Colder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friendly messages/guidance added</a:t>
            </a:r>
          </a:p>
        </p:txBody>
      </p:sp>
      <p:pic>
        <p:nvPicPr>
          <p:cNvPr id="390" name="Shape 390" descr="https://scontent-atl3-1.xx.fbcdn.net/v/t34.0-12/13823553_10209906206361896_797151623_n.jpg?oh=31a9d9ac23a9be2a4ec5f4526200dc86&amp;oe=57929A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9135" y="2273642"/>
            <a:ext cx="2329806" cy="430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 descr="https://scontent-atl3-1.xx.fbcdn.net/v/t34.0-12/13814445_10209906206401897_2033129982_n.jpg?oh=2010c5f00d738a165b613158b84467c6&amp;oe=57917BA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3485" y="2273642"/>
            <a:ext cx="2416902" cy="430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PRIMARY FUNCTION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6957" y="1896290"/>
            <a:ext cx="7278453" cy="411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SECONDARY FUNCTIONS</a:t>
            </a:r>
          </a:p>
        </p:txBody>
      </p:sp>
      <p:pic>
        <p:nvPicPr>
          <p:cNvPr id="403" name="Shape 4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801" y="2626426"/>
            <a:ext cx="5164550" cy="291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610" y="2557585"/>
            <a:ext cx="5906401" cy="305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– SUCCESS AND DIFFICULTIES 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1697223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Difficulties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Obstacles</a:t>
            </a:r>
          </a:p>
          <a:p>
            <a:pPr marL="1200150" marR="0" lvl="2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1200150" marR="0" lvl="2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Ranging/Monitoring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dependent 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2"/>
          </p:nvPr>
        </p:nvSpPr>
        <p:spPr>
          <a:xfrm>
            <a:off x="5821894" y="1697224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 testing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friendly mobile application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Negligible learning curve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Features can be successfully completed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issues occur when in correct range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goal is achieved without any errors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– SUCCESS AND DIFFICULTIES 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Difficulties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the PCB as small as it possibly could be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Printing and populating the board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OSH Park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QMS 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body" idx="2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Being able to make a </a:t>
            </a:r>
            <a:r>
              <a:rPr lang="en-US" sz="2400"/>
              <a:t>backup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up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sound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PROTECTIVE CASE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2" y="2142066"/>
            <a:ext cx="4496961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 printed using ABS plastic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resistant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Durable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Customizable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Shape 425" descr="render.jpeg"/>
          <p:cNvPicPr preferRelativeResize="0"/>
          <p:nvPr/>
        </p:nvPicPr>
        <p:blipFill rotWithShape="1">
          <a:blip r:embed="rId3">
            <a:alphaModFix/>
          </a:blip>
          <a:srcRect l="26502" r="24006"/>
          <a:stretch/>
        </p:blipFill>
        <p:spPr>
          <a:xfrm>
            <a:off x="5476789" y="2580738"/>
            <a:ext cx="6033958" cy="40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300" cy="14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SPECIFICATIONS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73975" y="1845375"/>
            <a:ext cx="9943200" cy="46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location of the object shall be found by using a smartphone or tablet.  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tracking device shall be of portable size and weight.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tracker shall be water resilient, and be able to withstand fall damage.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Your smartphone shall respond to the tracker if need be.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tracker shall produce sounds and light up when prompted.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tracker shall work well up to 40 feet.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tracker shall notify the user if the item being tracked gets too far away from the user.</a:t>
            </a: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2400">
                <a:solidFill>
                  <a:srgbClr val="F3F3F3"/>
                </a:solidFill>
              </a:rPr>
              <a:t>The tracker shall be able to survive for 6 months without a battery change.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 AND FINANCING</a:t>
            </a:r>
          </a:p>
        </p:txBody>
      </p:sp>
      <p:graphicFrame>
        <p:nvGraphicFramePr>
          <p:cNvPr id="431" name="Shape 431"/>
          <p:cNvGraphicFramePr/>
          <p:nvPr/>
        </p:nvGraphicFramePr>
        <p:xfrm>
          <a:off x="1120769" y="2157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{179901AF-A95D-4484-8D75-0969B3161744}</a:tableStyleId>
              </a:tblPr>
              <a:tblGrid>
                <a:gridCol w="917575"/>
                <a:gridCol w="915975"/>
                <a:gridCol w="915975"/>
                <a:gridCol w="917575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 Per Unit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iOS Device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Already Owned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LightBlue Bean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Casing (3D printed)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</a:t>
                      </a: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Speaker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Estimote Sticker Beacons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endParaRPr sz="10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LBM 313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ATMEGA328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Misc. Parts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$50.00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PCB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$2.58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0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$7.75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endParaRPr sz="10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endParaRPr sz="1000" b="0" i="0" u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$205.75</a:t>
                      </a:r>
                    </a:p>
                  </a:txBody>
                  <a:tcPr marL="37950" marR="37950" marT="37950" marB="379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2" name="Shape 432"/>
          <p:cNvSpPr txBox="1"/>
          <p:nvPr/>
        </p:nvSpPr>
        <p:spPr>
          <a:xfrm>
            <a:off x="-8985250" y="-233362"/>
            <a:ext cx="21177250" cy="923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5634037" y="2065335"/>
            <a:ext cx="5041898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of the materials for the project were either already owned by someone in the group or were relatively inexpensive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Therefore, the entire project was funded by the members of the group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436937" y="2720975"/>
            <a:ext cx="43402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SUMMARY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Wireless tracking device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Paired with mobile application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will have multiple features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Takes into account all  possible human senses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help users retrieve lost/stolen items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also help reduce the chance an item is lost in the first place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487" y="776050"/>
            <a:ext cx="414337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DISTRIBUTION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015410" y="3349625"/>
            <a:ext cx="2351086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Amish – Red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Josh – Green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Joel – Blue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75" y="1652973"/>
            <a:ext cx="6441974" cy="48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85800" y="774356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WIRELESS COMMUNICATION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20658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Bluetooth (BLE &amp; iBeacon)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Low Battery Consumption, cheap, low latency, integration, range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Data Rate, strength of signal, receiver battery life, receiver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Cheap, high data rate, integration, range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Security, battery consumption, strength of signal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Cheap, integration, range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Battery consumption, indoor capability, inaccuracy</a:t>
            </a:r>
          </a:p>
        </p:txBody>
      </p:sp>
      <p:pic>
        <p:nvPicPr>
          <p:cNvPr id="191" name="Shape 191" descr="http://www.controlengeurope.com/global/showimage/Article/10952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1693" y="3484662"/>
            <a:ext cx="3345506" cy="223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85800" y="710743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IBEACON	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2010260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iBeacon?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 developed by Apple, referred to as beacons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identifier to nearby devices which causes some action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Bluetooth Low Energy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iBeacon?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other product don’t uses this technology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broadcasting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syncing requirement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7490" y="2275033"/>
            <a:ext cx="4646141" cy="356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</a:t>
            </a:r>
          </a:p>
        </p:txBody>
      </p:sp>
      <p:pic>
        <p:nvPicPr>
          <p:cNvPr id="204" name="Shape 204" descr="https://pbs.twimg.com/profile_images/378800000120811751/d06cd8874ca3a718d23f7920aec7f7f3_400x400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47892" y="790533"/>
            <a:ext cx="3649662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29513" y="2065866"/>
            <a:ext cx="7166918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companies for beacons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companies considered: BlueSense, BlueCats, Kontakt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Estimote Beacons?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wireless sensors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radio signals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Devices interpret unlocking micro-location and contextual awareness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Estimote?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SDK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Tutorials/community 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Widescreen</PresentationFormat>
  <Paragraphs>347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Celestial</vt:lpstr>
      <vt:lpstr>FAUX FIND ALL USERS ‘X’</vt:lpstr>
      <vt:lpstr>PROJECT PROBLEM AND MOTIVATION</vt:lpstr>
      <vt:lpstr>GOALS AND OBJECTIVES </vt:lpstr>
      <vt:lpstr>REQUIREMENTS AND SPECIFICATIONS</vt:lpstr>
      <vt:lpstr>PROJECT SUMMARY</vt:lpstr>
      <vt:lpstr>WORK DISTRIBUTION</vt:lpstr>
      <vt:lpstr>WIRELESS COMMUNICATION</vt:lpstr>
      <vt:lpstr>IBEACON </vt:lpstr>
      <vt:lpstr>ESTIMOTE</vt:lpstr>
      <vt:lpstr>ESTIMOTE BEACONS VS ESTIMOTE STICKERS</vt:lpstr>
      <vt:lpstr>ESTIMOTE STICKER</vt:lpstr>
      <vt:lpstr>Estimote SDK</vt:lpstr>
      <vt:lpstr>BLUETOOTH LOW ENERGY (BLE)</vt:lpstr>
      <vt:lpstr>PUNCH THROUGH</vt:lpstr>
      <vt:lpstr>CHOSEN BLE MODULE</vt:lpstr>
      <vt:lpstr>PCB LAYOUT OF BLE MODEL</vt:lpstr>
      <vt:lpstr>CHOSEN MICROCONTROLLER</vt:lpstr>
      <vt:lpstr>PCB LAYOUT OF MICROCONTROLLER</vt:lpstr>
      <vt:lpstr>WIRING OF OUR PCB</vt:lpstr>
      <vt:lpstr>OUR PCB</vt:lpstr>
      <vt:lpstr>LED</vt:lpstr>
      <vt:lpstr>CHOSEN SPEAKER</vt:lpstr>
      <vt:lpstr>CHOSEN SPEAKER</vt:lpstr>
      <vt:lpstr> CHOSEN BATTERY</vt:lpstr>
      <vt:lpstr>PCB SCHEMATIC</vt:lpstr>
      <vt:lpstr>PCB SOFTWARE</vt:lpstr>
      <vt:lpstr>PUT IT TOGETHER</vt:lpstr>
      <vt:lpstr>HIGH LEVEL ARCHITECTURE DESIGN </vt:lpstr>
      <vt:lpstr>MOBILE APPLICATION – ANDROID VS IOS</vt:lpstr>
      <vt:lpstr>MOBILE APPLICATION – DEVELOPMENT ENVIRONMENT</vt:lpstr>
      <vt:lpstr>MOBILE APPLICATION - USER INTERFACE</vt:lpstr>
      <vt:lpstr>MOBILE APPLICATION - NOTIFICATIONS</vt:lpstr>
      <vt:lpstr>MOBILE APPLICATION - NOTIFICATIONS</vt:lpstr>
      <vt:lpstr>MOBILE APPLICATION – PRIMARY FUNCTION</vt:lpstr>
      <vt:lpstr>MOBILE APPLICATION – PRIMARY FUNCTION</vt:lpstr>
      <vt:lpstr>MOBILE APPLICATION – SECONDARY FUNCTIONS</vt:lpstr>
      <vt:lpstr>SOFTWARE – SUCCESS AND DIFFICULTIES </vt:lpstr>
      <vt:lpstr>HARDWARE – SUCCESS AND DIFFICULTIES </vt:lpstr>
      <vt:lpstr>PROTECTIVE CASE</vt:lpstr>
      <vt:lpstr>BUDGET AND FINANCING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FAUX FIND ALL USERS ‘X’</dc:title>
  <dc:creator>Amish Kanji</dc:creator>
  <cp:lastModifiedBy>Amish Kanji</cp:lastModifiedBy>
  <cp:revision>1</cp:revision>
  <dcterms:modified xsi:type="dcterms:W3CDTF">2016-07-27T02:05:08Z</dcterms:modified>
</cp:coreProperties>
</file>